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72" y="150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BB4C-0B97-47DA-A149-5265401B604F}" type="datetimeFigureOut">
              <a:rPr lang="en-GB" smtClean="0"/>
              <a:t>29/09/2014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4E59A-52F5-43EA-92BD-046E09C2E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133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BB4C-0B97-47DA-A149-5265401B604F}" type="datetimeFigureOut">
              <a:rPr lang="en-GB" smtClean="0"/>
              <a:t>29/09/2014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4E59A-52F5-43EA-92BD-046E09C2E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728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BB4C-0B97-47DA-A149-5265401B604F}" type="datetimeFigureOut">
              <a:rPr lang="en-GB" smtClean="0"/>
              <a:t>29/09/2014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4E59A-52F5-43EA-92BD-046E09C2E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33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BB4C-0B97-47DA-A149-5265401B604F}" type="datetimeFigureOut">
              <a:rPr lang="en-GB" smtClean="0"/>
              <a:t>29/09/2014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4E59A-52F5-43EA-92BD-046E09C2E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710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BB4C-0B97-47DA-A149-5265401B604F}" type="datetimeFigureOut">
              <a:rPr lang="en-GB" smtClean="0"/>
              <a:t>29/09/2014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4E59A-52F5-43EA-92BD-046E09C2E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177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BB4C-0B97-47DA-A149-5265401B604F}" type="datetimeFigureOut">
              <a:rPr lang="en-GB" smtClean="0"/>
              <a:t>29/09/2014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4E59A-52F5-43EA-92BD-046E09C2E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573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BB4C-0B97-47DA-A149-5265401B604F}" type="datetimeFigureOut">
              <a:rPr lang="en-GB" smtClean="0"/>
              <a:t>29/09/2014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4E59A-52F5-43EA-92BD-046E09C2E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417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BB4C-0B97-47DA-A149-5265401B604F}" type="datetimeFigureOut">
              <a:rPr lang="en-GB" smtClean="0"/>
              <a:t>29/09/2014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4E59A-52F5-43EA-92BD-046E09C2E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852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BB4C-0B97-47DA-A149-5265401B604F}" type="datetimeFigureOut">
              <a:rPr lang="en-GB" smtClean="0"/>
              <a:t>29/09/2014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4E59A-52F5-43EA-92BD-046E09C2E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025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BB4C-0B97-47DA-A149-5265401B604F}" type="datetimeFigureOut">
              <a:rPr lang="en-GB" smtClean="0"/>
              <a:t>29/09/2014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4E59A-52F5-43EA-92BD-046E09C2E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61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BB4C-0B97-47DA-A149-5265401B604F}" type="datetimeFigureOut">
              <a:rPr lang="en-GB" smtClean="0"/>
              <a:t>29/09/2014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4E59A-52F5-43EA-92BD-046E09C2E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69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5BB4C-0B97-47DA-A149-5265401B604F}" type="datetimeFigureOut">
              <a:rPr lang="en-GB" smtClean="0"/>
              <a:t>29/09/2014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4E59A-52F5-43EA-92BD-046E09C2E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528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096" y="552128"/>
            <a:ext cx="4248472" cy="224676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1400" b="1" u="sng" dirty="0">
                <a:latin typeface="Comic Sans MS" panose="030F0702030302020204" pitchFamily="66" charset="0"/>
              </a:rPr>
              <a:t>Command words for lower mark questions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omic Sans MS" panose="030F0702030302020204" pitchFamily="66" charset="0"/>
              </a:rPr>
              <a:t>List- a range of short answers e.g. Question: list a personal hygiene rule. Answer; wash hands.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omic Sans MS" panose="030F0702030302020204" pitchFamily="66" charset="0"/>
              </a:rPr>
              <a:t>Name- give the name of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omic Sans MS" panose="030F0702030302020204" pitchFamily="66" charset="0"/>
              </a:rPr>
              <a:t>State – point out or list main features/ similarities or differences.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omic Sans MS" panose="030F0702030302020204" pitchFamily="66" charset="0"/>
              </a:rPr>
              <a:t>Give – To impact or convey something such as information, advice, or opinions to somebody.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omic Sans MS" panose="030F0702030302020204" pitchFamily="66" charset="0"/>
              </a:rPr>
              <a:t>Choose- select, pick</a:t>
            </a:r>
          </a:p>
        </p:txBody>
      </p:sp>
      <p:sp>
        <p:nvSpPr>
          <p:cNvPr id="5" name="Rectangle 4"/>
          <p:cNvSpPr/>
          <p:nvPr/>
        </p:nvSpPr>
        <p:spPr>
          <a:xfrm>
            <a:off x="64096" y="2928392"/>
            <a:ext cx="4248472" cy="31408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400" b="1" u="sng" dirty="0">
                <a:latin typeface="Comic Sans MS" panose="030F0702030302020204" pitchFamily="66" charset="0"/>
                <a:ea typeface="Calibri"/>
                <a:cs typeface="Times New Roman"/>
              </a:rPr>
              <a:t>Command words for middle mark questions</a:t>
            </a:r>
            <a:endParaRPr lang="en-GB" sz="1400" dirty="0"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sz="1400" dirty="0" smtClean="0">
                <a:effectLst/>
                <a:latin typeface="Comic Sans MS"/>
                <a:ea typeface="Times New Roman"/>
              </a:rPr>
              <a:t>Reasons- say why </a:t>
            </a:r>
            <a:r>
              <a:rPr lang="en-GB" sz="1400" i="1" dirty="0" smtClean="0">
                <a:effectLst/>
                <a:latin typeface="Comic Sans MS"/>
                <a:ea typeface="Times New Roman"/>
              </a:rPr>
              <a:t>e.g. we need to wash hands to reduce bacteria to a safe level and reduce the risk of food poisoning.</a:t>
            </a:r>
            <a:endParaRPr lang="en-GB" sz="1400" dirty="0" smtClean="0">
              <a:effectLst/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sz="1400" dirty="0" smtClean="0">
                <a:effectLst/>
                <a:latin typeface="Comic Sans MS"/>
                <a:ea typeface="Times New Roman"/>
              </a:rPr>
              <a:t>Identify – To recognise something to be able to say who or what it is.</a:t>
            </a:r>
            <a:endParaRPr lang="en-GB" sz="1400" dirty="0" smtClean="0">
              <a:effectLst/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sz="1400" dirty="0" smtClean="0">
                <a:effectLst/>
                <a:latin typeface="Comic Sans MS"/>
                <a:ea typeface="Times New Roman"/>
              </a:rPr>
              <a:t>Describe –Give details of with examples.</a:t>
            </a:r>
            <a:endParaRPr lang="en-GB" sz="1400" dirty="0" smtClean="0">
              <a:effectLst/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sz="1400" dirty="0" smtClean="0">
                <a:effectLst/>
                <a:latin typeface="Comic Sans MS"/>
                <a:ea typeface="Times New Roman"/>
              </a:rPr>
              <a:t>Explain – To show your knowledge or understanding by applying it in a way that is relevant to the question, often you will need to give reasons.</a:t>
            </a:r>
            <a:endParaRPr lang="en-GB" sz="1400" dirty="0" smtClean="0">
              <a:effectLst/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sz="1400" dirty="0" smtClean="0">
                <a:effectLst/>
                <a:latin typeface="Comic Sans MS"/>
                <a:ea typeface="Times New Roman"/>
              </a:rPr>
              <a:t>Suggest – To advise something as a possible choice, plan or course of action for someone else to consider</a:t>
            </a:r>
            <a:endParaRPr lang="en-GB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096" y="6168752"/>
            <a:ext cx="4248472" cy="184819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400" b="1" u="sng" dirty="0">
                <a:latin typeface="Comic Sans MS" panose="030F0702030302020204" pitchFamily="66" charset="0"/>
                <a:ea typeface="Calibri"/>
                <a:cs typeface="Times New Roman"/>
              </a:rPr>
              <a:t>Command words for high mark questions</a:t>
            </a:r>
            <a:endParaRPr lang="en-GB" sz="1400" dirty="0"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Arial"/>
              <a:buChar char="•"/>
              <a:tabLst>
                <a:tab pos="457200" algn="l"/>
              </a:tabLst>
            </a:pPr>
            <a:r>
              <a:rPr lang="en-GB" sz="1400" dirty="0" smtClean="0">
                <a:effectLst/>
                <a:latin typeface="Comic Sans MS"/>
                <a:ea typeface="Times New Roman"/>
                <a:cs typeface="Times New Roman"/>
              </a:rPr>
              <a:t>Justify – to give a good reason for a particular viewpoint with a detailed explanation of why this reason fits better than any other. </a:t>
            </a:r>
            <a:endParaRPr lang="en-GB" sz="1400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Arial"/>
              <a:buChar char="•"/>
              <a:tabLst>
                <a:tab pos="457200" algn="l"/>
              </a:tabLst>
            </a:pPr>
            <a:r>
              <a:rPr lang="en-GB" sz="1400" dirty="0" smtClean="0">
                <a:effectLst/>
                <a:latin typeface="Comic Sans MS"/>
                <a:ea typeface="Times New Roman"/>
                <a:cs typeface="Times New Roman"/>
              </a:rPr>
              <a:t>Discuss- To give examples of and consider the advantages and disadvantages of the question topic. </a:t>
            </a:r>
            <a:endParaRPr lang="en-GB" sz="1400" dirty="0">
              <a:effectLst/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371" y="-23936"/>
            <a:ext cx="3944165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400" dirty="0" smtClean="0">
                <a:solidFill>
                  <a:srgbClr val="0070C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Read </a:t>
            </a:r>
            <a:r>
              <a:rPr lang="en-GB" sz="1400" dirty="0">
                <a:solidFill>
                  <a:srgbClr val="0070C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the question twice and make sure you know the meaning of the </a:t>
            </a:r>
            <a:r>
              <a:rPr lang="en-GB" sz="1400" b="1" dirty="0">
                <a:solidFill>
                  <a:srgbClr val="0070C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command words</a:t>
            </a:r>
          </a:p>
        </p:txBody>
      </p:sp>
      <p:sp>
        <p:nvSpPr>
          <p:cNvPr id="9" name="Rectangle 8"/>
          <p:cNvSpPr/>
          <p:nvPr/>
        </p:nvSpPr>
        <p:spPr>
          <a:xfrm>
            <a:off x="4384576" y="8060412"/>
            <a:ext cx="8345016" cy="149271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300" b="1" u="sng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The PEE technique</a:t>
            </a:r>
            <a:endParaRPr lang="en-GB" sz="1300" dirty="0">
              <a:effectLst/>
              <a:latin typeface="Comic Sans MS" panose="030F0702030302020204" pitchFamily="66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As well as having lots of ideas, you need to explain them clearly. One really effective way of doing this is to use </a:t>
            </a:r>
            <a:r>
              <a:rPr lang="en-GB" sz="1300" b="1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PEE</a:t>
            </a:r>
            <a:r>
              <a:rPr lang="en-GB" sz="1300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.</a:t>
            </a:r>
            <a:endParaRPr lang="en-GB" sz="1300" dirty="0">
              <a:effectLst/>
              <a:latin typeface="Comic Sans MS" panose="030F0702030302020204" pitchFamily="66" charset="0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Arial"/>
              <a:buChar char="•"/>
              <a:tabLst>
                <a:tab pos="457200" algn="l"/>
              </a:tabLst>
            </a:pPr>
            <a:r>
              <a:rPr lang="en-GB" sz="1300" b="1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P</a:t>
            </a:r>
            <a:r>
              <a:rPr lang="en-GB" sz="1300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oint</a:t>
            </a:r>
            <a:endParaRPr lang="en-GB" sz="1300" dirty="0">
              <a:effectLst/>
              <a:latin typeface="Comic Sans MS" panose="030F0702030302020204" pitchFamily="66" charset="0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Arial"/>
              <a:buChar char="•"/>
              <a:tabLst>
                <a:tab pos="457200" algn="l"/>
              </a:tabLst>
            </a:pPr>
            <a:r>
              <a:rPr lang="en-GB" sz="1300" b="1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E</a:t>
            </a:r>
            <a:r>
              <a:rPr lang="en-GB" sz="1300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vidence</a:t>
            </a:r>
            <a:endParaRPr lang="en-GB" sz="1300" dirty="0">
              <a:effectLst/>
              <a:latin typeface="Comic Sans MS" panose="030F0702030302020204" pitchFamily="66" charset="0"/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Arial"/>
              <a:buChar char="•"/>
              <a:tabLst>
                <a:tab pos="457200" algn="l"/>
              </a:tabLst>
            </a:pPr>
            <a:r>
              <a:rPr lang="en-GB" sz="1300" b="1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E</a:t>
            </a:r>
            <a:r>
              <a:rPr lang="en-GB" sz="1300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xplanation</a:t>
            </a:r>
            <a:endParaRPr lang="en-GB" sz="1300" dirty="0">
              <a:effectLst/>
              <a:latin typeface="Comic Sans MS" panose="030F0702030302020204" pitchFamily="66" charset="0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300" kern="120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So if you're answering a question, state your point, back it up with a piece of evidence and then explain it.</a:t>
            </a:r>
            <a:endParaRPr lang="en-GB" sz="1300" dirty="0"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56584" y="1376154"/>
            <a:ext cx="40623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Mid questions sentence </a:t>
            </a:r>
            <a:r>
              <a:rPr lang="en-GB" altLang="en-US" sz="2000" dirty="0">
                <a:solidFill>
                  <a:srgbClr val="0070C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GB" alt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tarters</a:t>
            </a:r>
            <a:endParaRPr kumimoji="0" lang="en-GB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50"/>
          <p:cNvSpPr>
            <a:spLocks noChangeArrowheads="1"/>
          </p:cNvSpPr>
          <p:nvPr/>
        </p:nvSpPr>
        <p:spPr bwMode="auto">
          <a:xfrm>
            <a:off x="4816624" y="1776264"/>
            <a:ext cx="2669852" cy="1824443"/>
          </a:xfrm>
          <a:prstGeom prst="rect">
            <a:avLst/>
          </a:prstGeom>
          <a:noFill/>
          <a:ln w="12700">
            <a:solidFill>
              <a:srgbClr val="000000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To give examples: 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ea typeface="Times New Roman" pitchFamily="18" charset="0"/>
              <a:cs typeface="Arial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For example…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ea typeface="Times New Roman" pitchFamily="18" charset="0"/>
              <a:cs typeface="Arial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Such as...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ea typeface="Times New Roman" pitchFamily="18" charset="0"/>
              <a:cs typeface="Arial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For instance…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ea typeface="Times New Roman" pitchFamily="18" charset="0"/>
              <a:cs typeface="Arial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To illustrate…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ea typeface="Times New Roman" pitchFamily="18" charset="0"/>
              <a:cs typeface="Arial" pitchFamily="34" charset="0"/>
            </a:endParaRP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…as an example…</a:t>
            </a: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Another benefit is… …. </a:t>
            </a: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GB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cs typeface="Arial" pitchFamily="34" charset="0"/>
              </a:rPr>
              <a:t>An example of its use is...</a:t>
            </a:r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7624936" y="1776264"/>
            <a:ext cx="2761811" cy="1824443"/>
          </a:xfrm>
          <a:prstGeom prst="rect">
            <a:avLst/>
          </a:prstGeom>
          <a:noFill/>
          <a:ln w="12700">
            <a:solidFill>
              <a:srgbClr val="000000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To explain: 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This happens because…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1400" dirty="0" smtClean="0">
                <a:solidFill>
                  <a:srgbClr val="000000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This is important because….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If this is not done</a:t>
            </a:r>
            <a:r>
              <a:rPr kumimoji="0" lang="en-US" altLang="en-US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then ……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Therefore…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This may be because..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1400" dirty="0" smtClean="0">
                <a:solidFill>
                  <a:srgbClr val="000000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The benefits of this are…</a:t>
            </a:r>
          </a:p>
        </p:txBody>
      </p:sp>
      <p:sp>
        <p:nvSpPr>
          <p:cNvPr id="14" name="Rectangle 44"/>
          <p:cNvSpPr>
            <a:spLocks noChangeArrowheads="1"/>
          </p:cNvSpPr>
          <p:nvPr/>
        </p:nvSpPr>
        <p:spPr bwMode="auto">
          <a:xfrm>
            <a:off x="10502574" y="1776264"/>
            <a:ext cx="2095500" cy="1824443"/>
          </a:xfrm>
          <a:prstGeom prst="rect">
            <a:avLst/>
          </a:prstGeom>
          <a:noFill/>
          <a:ln w="12700">
            <a:solidFill>
              <a:srgbClr val="000000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To add ideas: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Also…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As well as…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Furthermore…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More importantly…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Equally important...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In addition…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43"/>
          <p:cNvSpPr>
            <a:spLocks noChangeArrowheads="1"/>
          </p:cNvSpPr>
          <p:nvPr/>
        </p:nvSpPr>
        <p:spPr bwMode="auto">
          <a:xfrm>
            <a:off x="4816624" y="3720480"/>
            <a:ext cx="2669852" cy="1669350"/>
          </a:xfrm>
          <a:prstGeom prst="rect">
            <a:avLst/>
          </a:prstGeom>
          <a:noFill/>
          <a:ln w="12700">
            <a:solidFill>
              <a:srgbClr val="000000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To compare and contrast: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Similarly…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In the same way…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However…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Then again…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In contrast...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This is in contrast to...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39"/>
          <p:cNvSpPr txBox="1">
            <a:spLocks noChangeArrowheads="1"/>
          </p:cNvSpPr>
          <p:nvPr/>
        </p:nvSpPr>
        <p:spPr bwMode="auto">
          <a:xfrm>
            <a:off x="7625169" y="3720480"/>
            <a:ext cx="2761578" cy="1689100"/>
          </a:xfrm>
          <a:prstGeom prst="rect">
            <a:avLst/>
          </a:prstGeom>
          <a:noFill/>
          <a:ln w="12700">
            <a:solidFill>
              <a:srgbClr val="000000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To give opinions: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I feel…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I believe…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In my opinion…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It would seem that…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I suggest…</a:t>
            </a:r>
          </a:p>
        </p:txBody>
      </p:sp>
      <p:sp>
        <p:nvSpPr>
          <p:cNvPr id="17" name="Rectangle 42"/>
          <p:cNvSpPr>
            <a:spLocks noChangeArrowheads="1"/>
          </p:cNvSpPr>
          <p:nvPr/>
        </p:nvSpPr>
        <p:spPr bwMode="auto">
          <a:xfrm>
            <a:off x="10502574" y="3720480"/>
            <a:ext cx="2095500" cy="1689100"/>
          </a:xfrm>
          <a:prstGeom prst="rect">
            <a:avLst/>
          </a:prstGeom>
          <a:noFill/>
          <a:ln w="12700">
            <a:solidFill>
              <a:srgbClr val="000000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To summarise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In conclusion....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In summary....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To conclude...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Overall....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Therefore....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Ultimately....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4816624" y="5523656"/>
            <a:ext cx="7775404" cy="717104"/>
          </a:xfrm>
          <a:prstGeom prst="rect">
            <a:avLst/>
          </a:prstGeom>
          <a:noFill/>
          <a:ln w="12700">
            <a:solidFill>
              <a:srgbClr val="000000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To show sequence/process: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Firstly…	  Secondly…   Thirdly…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To start with…  	 Lastly…	Finally…    Eventually…    Next…   Meanwhile…   Afterwards…    Results in…</a:t>
            </a:r>
            <a:r>
              <a:rPr lang="en-US" altLang="en-US" sz="1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US" altLang="en-US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To start with…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4888632" y="6369546"/>
            <a:ext cx="46609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Connectives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6776616" y="6359624"/>
            <a:ext cx="876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and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4744616" y="6647656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therefore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6065416" y="6647656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because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8199016" y="6647656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although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7652916" y="6372324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but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7144916" y="6647656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however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8897516" y="6372324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yet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8376816" y="6372324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if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9608716" y="6381328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so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10294516" y="6359624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also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11005716" y="6372324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like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>
            <a:off x="9316616" y="6647656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whereas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Box 21"/>
          <p:cNvSpPr txBox="1">
            <a:spLocks noChangeArrowheads="1"/>
          </p:cNvSpPr>
          <p:nvPr/>
        </p:nvSpPr>
        <p:spPr bwMode="auto">
          <a:xfrm>
            <a:off x="10459616" y="6647656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instead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11297344" y="6614088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otherwise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 Box 1"/>
          <p:cNvSpPr txBox="1">
            <a:spLocks noChangeArrowheads="1"/>
          </p:cNvSpPr>
          <p:nvPr/>
        </p:nvSpPr>
        <p:spPr bwMode="auto">
          <a:xfrm>
            <a:off x="4168472" y="0"/>
            <a:ext cx="6832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0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GCSE Catering exam help sheet</a:t>
            </a:r>
            <a:endParaRPr kumimoji="0" lang="en-GB" altLang="en-US" sz="2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-7912" y="8040960"/>
            <a:ext cx="44644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u="sng" dirty="0">
                <a:solidFill>
                  <a:srgbClr val="0070C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Hints and Tips</a:t>
            </a:r>
            <a:endParaRPr lang="en-US" altLang="en-US" sz="1200" dirty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200" dirty="0">
                <a:solidFill>
                  <a:prstClr val="black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When reading the question remember to highlight command words and technical terms that you could use in your answer to display your subject knowledge.</a:t>
            </a:r>
            <a:endParaRPr lang="en-US" altLang="en-US" sz="1200" dirty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200" dirty="0">
                <a:solidFill>
                  <a:prstClr val="black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Always refer and link your answers to the question. This will help you gain evaluation marks</a:t>
            </a:r>
            <a:endParaRPr lang="en-US" altLang="en-US" sz="1200" dirty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200" dirty="0">
                <a:solidFill>
                  <a:prstClr val="black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Use the Wizard of Oz technique ‘Because, because, because’ to help justify your decision</a:t>
            </a:r>
            <a:endParaRPr lang="en-US" altLang="en-US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456584" y="480120"/>
            <a:ext cx="82730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Comic Sans MS" panose="030F0702030302020204" pitchFamily="66" charset="0"/>
              </a:rPr>
              <a:t>For long answer questions start your answer using the keywords and topic of the question e.g. </a:t>
            </a:r>
            <a:r>
              <a:rPr lang="en-GB" sz="1400" dirty="0" smtClean="0">
                <a:latin typeface="Comic Sans MS" panose="030F0702030302020204" pitchFamily="66" charset="0"/>
              </a:rPr>
              <a:t>for the question </a:t>
            </a:r>
            <a:r>
              <a:rPr lang="en-GB" sz="1400" i="1" dirty="0" smtClean="0">
                <a:latin typeface="Comic Sans MS" panose="030F0702030302020204" pitchFamily="66" charset="0"/>
              </a:rPr>
              <a:t>‘Discuss the skills and qualities needed by wait staff’ </a:t>
            </a:r>
            <a:r>
              <a:rPr lang="en-GB" sz="1400" dirty="0" smtClean="0">
                <a:latin typeface="Comic Sans MS" panose="030F0702030302020204" pitchFamily="66" charset="0"/>
              </a:rPr>
              <a:t>you would start your answer- </a:t>
            </a:r>
            <a:r>
              <a:rPr lang="en-GB" sz="1400" i="1" dirty="0" smtClean="0">
                <a:latin typeface="Comic Sans MS" panose="030F0702030302020204" pitchFamily="66" charset="0"/>
              </a:rPr>
              <a:t>“Good customer service is very important in catering therefore the following skills and qualities needed by wait staff …………”  </a:t>
            </a:r>
            <a:r>
              <a:rPr lang="en-GB" sz="1400" dirty="0" smtClean="0">
                <a:latin typeface="Comic Sans MS" panose="030F0702030302020204" pitchFamily="66" charset="0"/>
              </a:rPr>
              <a:t>	Then use the mid question sentence starters.</a:t>
            </a:r>
            <a:endParaRPr lang="en-GB" sz="1400" i="1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672608" y="7032848"/>
            <a:ext cx="8056984" cy="95410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Finishing your answer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Refer back to  question e.g. for the question</a:t>
            </a:r>
            <a:r>
              <a:rPr lang="en-GB" sz="1400" i="1" dirty="0" smtClean="0">
                <a:latin typeface="Comic Sans MS" panose="030F0702030302020204" pitchFamily="66" charset="0"/>
              </a:rPr>
              <a:t> ‘Discuss the skills and qualities needed by wait staff’  </a:t>
            </a:r>
            <a:r>
              <a:rPr lang="en-GB" sz="1400" dirty="0" smtClean="0">
                <a:latin typeface="Comic Sans MS" panose="030F0702030302020204" pitchFamily="66" charset="0"/>
              </a:rPr>
              <a:t>you could end your sentence with:  </a:t>
            </a:r>
            <a:r>
              <a:rPr lang="en-GB" sz="1400" i="1" dirty="0" smtClean="0">
                <a:latin typeface="Comic Sans MS" panose="030F0702030302020204" pitchFamily="66" charset="0"/>
              </a:rPr>
              <a:t>‘In conclusion the skills and qualities listed above are essential to ensuring good customer service and the success of catering businesses.’ </a:t>
            </a:r>
            <a:endParaRPr lang="en-GB" sz="1400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901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643</Words>
  <Application>Microsoft Office PowerPoint</Application>
  <PresentationFormat>A3 Paper (297x420 mm)</PresentationFormat>
  <Paragraphs>89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Nim</dc:creator>
  <cp:lastModifiedBy>Naomi Hobbs</cp:lastModifiedBy>
  <cp:revision>5</cp:revision>
  <dcterms:created xsi:type="dcterms:W3CDTF">2014-09-28T19:06:53Z</dcterms:created>
  <dcterms:modified xsi:type="dcterms:W3CDTF">2014-09-29T08:09:28Z</dcterms:modified>
</cp:coreProperties>
</file>